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F9C1CC80-EC25-4BCD-863C-AE283279876D}" type="datetimeFigureOut">
              <a:rPr lang="hr-BA" smtClean="0"/>
              <a:t>13.1.2015.</a:t>
            </a:fld>
            <a:endParaRPr lang="hr-BA"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hr-BA"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AC42F41-94B7-4327-AA05-8BDB6096F8F6}" type="slidenum">
              <a:rPr lang="hr-BA" smtClean="0"/>
              <a:t>‹#›</a:t>
            </a:fld>
            <a:endParaRPr lang="hr-B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F9C1CC80-EC25-4BCD-863C-AE283279876D}" type="datetimeFigureOut">
              <a:rPr lang="hr-BA" smtClean="0"/>
              <a:t>13.1.2015.</a:t>
            </a:fld>
            <a:endParaRPr lang="hr-BA" dirty="0"/>
          </a:p>
        </p:txBody>
      </p:sp>
      <p:sp>
        <p:nvSpPr>
          <p:cNvPr id="9" name="Slide Number Placeholder 8"/>
          <p:cNvSpPr>
            <a:spLocks noGrp="1"/>
          </p:cNvSpPr>
          <p:nvPr>
            <p:ph type="sldNum" sz="quarter" idx="15"/>
          </p:nvPr>
        </p:nvSpPr>
        <p:spPr/>
        <p:txBody>
          <a:bodyPr rtlCol="0"/>
          <a:lstStyle/>
          <a:p>
            <a:fld id="{7AC42F41-94B7-4327-AA05-8BDB6096F8F6}" type="slidenum">
              <a:rPr lang="hr-BA" smtClean="0"/>
              <a:t>‹#›</a:t>
            </a:fld>
            <a:endParaRPr lang="hr-BA" dirty="0"/>
          </a:p>
        </p:txBody>
      </p:sp>
      <p:sp>
        <p:nvSpPr>
          <p:cNvPr id="10" name="Footer Placeholder 9"/>
          <p:cNvSpPr>
            <a:spLocks noGrp="1"/>
          </p:cNvSpPr>
          <p:nvPr>
            <p:ph type="ftr" sz="quarter" idx="16"/>
          </p:nvPr>
        </p:nvSpPr>
        <p:spPr/>
        <p:txBody>
          <a:bodyPr rtlCol="0"/>
          <a:lstStyle/>
          <a:p>
            <a:endParaRPr lang="hr-B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F9C1CC80-EC25-4BCD-863C-AE283279876D}" type="datetimeFigureOut">
              <a:rPr lang="hr-BA" smtClean="0"/>
              <a:t>13.1.2015.</a:t>
            </a:fld>
            <a:endParaRPr lang="hr-BA"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hr-BA"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7AC42F41-94B7-4327-AA05-8BDB6096F8F6}" type="slidenum">
              <a:rPr lang="hr-BA" smtClean="0"/>
              <a:t>‹#›</a:t>
            </a:fld>
            <a:endParaRPr lang="hr-B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9C1CC80-EC25-4BCD-863C-AE283279876D}" type="datetimeFigureOut">
              <a:rPr lang="hr-BA" smtClean="0"/>
              <a:t>13.1.2015.</a:t>
            </a:fld>
            <a:endParaRPr lang="hr-BA" dirty="0"/>
          </a:p>
        </p:txBody>
      </p:sp>
      <p:sp>
        <p:nvSpPr>
          <p:cNvPr id="6" name="Footer Placeholder 5"/>
          <p:cNvSpPr>
            <a:spLocks noGrp="1"/>
          </p:cNvSpPr>
          <p:nvPr>
            <p:ph type="ftr" sz="quarter" idx="11"/>
          </p:nvPr>
        </p:nvSpPr>
        <p:spPr/>
        <p:txBody>
          <a:bodyPr/>
          <a:lstStyle/>
          <a:p>
            <a:endParaRPr lang="hr-BA" dirty="0"/>
          </a:p>
        </p:txBody>
      </p:sp>
      <p:sp>
        <p:nvSpPr>
          <p:cNvPr id="7" name="Slide Number Placeholder 6"/>
          <p:cNvSpPr>
            <a:spLocks noGrp="1"/>
          </p:cNvSpPr>
          <p:nvPr>
            <p:ph type="sldNum" sz="quarter" idx="12"/>
          </p:nvPr>
        </p:nvSpPr>
        <p:spPr/>
        <p:txBody>
          <a:bodyPr/>
          <a:lstStyle/>
          <a:p>
            <a:fld id="{7AC42F41-94B7-4327-AA05-8BDB6096F8F6}" type="slidenum">
              <a:rPr lang="hr-BA" smtClean="0"/>
              <a:t>‹#›</a:t>
            </a:fld>
            <a:endParaRPr lang="hr-BA"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9C1CC80-EC25-4BCD-863C-AE283279876D}" type="datetimeFigureOut">
              <a:rPr lang="hr-BA" smtClean="0"/>
              <a:t>13.1.2015.</a:t>
            </a:fld>
            <a:endParaRPr lang="hr-BA" dirty="0"/>
          </a:p>
        </p:txBody>
      </p:sp>
      <p:sp>
        <p:nvSpPr>
          <p:cNvPr id="8" name="Footer Placeholder 7"/>
          <p:cNvSpPr>
            <a:spLocks noGrp="1"/>
          </p:cNvSpPr>
          <p:nvPr>
            <p:ph type="ftr" sz="quarter" idx="11"/>
          </p:nvPr>
        </p:nvSpPr>
        <p:spPr/>
        <p:txBody>
          <a:bodyPr/>
          <a:lstStyle/>
          <a:p>
            <a:endParaRPr lang="hr-BA" dirty="0"/>
          </a:p>
        </p:txBody>
      </p:sp>
      <p:sp>
        <p:nvSpPr>
          <p:cNvPr id="9" name="Slide Number Placeholder 8"/>
          <p:cNvSpPr>
            <a:spLocks noGrp="1"/>
          </p:cNvSpPr>
          <p:nvPr>
            <p:ph type="sldNum" sz="quarter" idx="12"/>
          </p:nvPr>
        </p:nvSpPr>
        <p:spPr/>
        <p:txBody>
          <a:bodyPr/>
          <a:lstStyle/>
          <a:p>
            <a:fld id="{7AC42F41-94B7-4327-AA05-8BDB6096F8F6}" type="slidenum">
              <a:rPr lang="hr-BA" smtClean="0"/>
              <a:t>‹#›</a:t>
            </a:fld>
            <a:endParaRPr lang="hr-BA"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F9C1CC80-EC25-4BCD-863C-AE283279876D}" type="datetimeFigureOut">
              <a:rPr lang="hr-BA" smtClean="0"/>
              <a:t>13.1.2015.</a:t>
            </a:fld>
            <a:endParaRPr lang="hr-BA" dirty="0"/>
          </a:p>
        </p:txBody>
      </p:sp>
      <p:sp>
        <p:nvSpPr>
          <p:cNvPr id="7" name="Slide Number Placeholder 6"/>
          <p:cNvSpPr>
            <a:spLocks noGrp="1"/>
          </p:cNvSpPr>
          <p:nvPr>
            <p:ph type="sldNum" sz="quarter" idx="11"/>
          </p:nvPr>
        </p:nvSpPr>
        <p:spPr/>
        <p:txBody>
          <a:bodyPr rtlCol="0"/>
          <a:lstStyle/>
          <a:p>
            <a:fld id="{7AC42F41-94B7-4327-AA05-8BDB6096F8F6}" type="slidenum">
              <a:rPr lang="hr-BA" smtClean="0"/>
              <a:t>‹#›</a:t>
            </a:fld>
            <a:endParaRPr lang="hr-BA" dirty="0"/>
          </a:p>
        </p:txBody>
      </p:sp>
      <p:sp>
        <p:nvSpPr>
          <p:cNvPr id="8" name="Footer Placeholder 7"/>
          <p:cNvSpPr>
            <a:spLocks noGrp="1"/>
          </p:cNvSpPr>
          <p:nvPr>
            <p:ph type="ftr" sz="quarter" idx="12"/>
          </p:nvPr>
        </p:nvSpPr>
        <p:spPr/>
        <p:txBody>
          <a:bodyPr rtlCol="0"/>
          <a:lstStyle/>
          <a:p>
            <a:endParaRPr lang="hr-B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C1CC80-EC25-4BCD-863C-AE283279876D}" type="datetimeFigureOut">
              <a:rPr lang="hr-BA" smtClean="0"/>
              <a:t>13.1.2015.</a:t>
            </a:fld>
            <a:endParaRPr lang="hr-BA" dirty="0"/>
          </a:p>
        </p:txBody>
      </p:sp>
      <p:sp>
        <p:nvSpPr>
          <p:cNvPr id="3" name="Footer Placeholder 2"/>
          <p:cNvSpPr>
            <a:spLocks noGrp="1"/>
          </p:cNvSpPr>
          <p:nvPr>
            <p:ph type="ftr" sz="quarter" idx="11"/>
          </p:nvPr>
        </p:nvSpPr>
        <p:spPr/>
        <p:txBody>
          <a:bodyPr/>
          <a:lstStyle/>
          <a:p>
            <a:endParaRPr lang="hr-BA" dirty="0"/>
          </a:p>
        </p:txBody>
      </p:sp>
      <p:sp>
        <p:nvSpPr>
          <p:cNvPr id="4" name="Slide Number Placeholder 3"/>
          <p:cNvSpPr>
            <a:spLocks noGrp="1"/>
          </p:cNvSpPr>
          <p:nvPr>
            <p:ph type="sldNum" sz="quarter" idx="12"/>
          </p:nvPr>
        </p:nvSpPr>
        <p:spPr/>
        <p:txBody>
          <a:bodyPr/>
          <a:lstStyle/>
          <a:p>
            <a:fld id="{7AC42F41-94B7-4327-AA05-8BDB6096F8F6}" type="slidenum">
              <a:rPr lang="hr-BA" smtClean="0"/>
              <a:t>‹#›</a:t>
            </a:fld>
            <a:endParaRPr lang="hr-B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F9C1CC80-EC25-4BCD-863C-AE283279876D}" type="datetimeFigureOut">
              <a:rPr lang="hr-BA" smtClean="0"/>
              <a:t>13.1.2015.</a:t>
            </a:fld>
            <a:endParaRPr lang="hr-BA" dirty="0"/>
          </a:p>
        </p:txBody>
      </p:sp>
      <p:sp>
        <p:nvSpPr>
          <p:cNvPr id="22" name="Slide Number Placeholder 21"/>
          <p:cNvSpPr>
            <a:spLocks noGrp="1"/>
          </p:cNvSpPr>
          <p:nvPr>
            <p:ph type="sldNum" sz="quarter" idx="15"/>
          </p:nvPr>
        </p:nvSpPr>
        <p:spPr/>
        <p:txBody>
          <a:bodyPr rtlCol="0"/>
          <a:lstStyle/>
          <a:p>
            <a:fld id="{7AC42F41-94B7-4327-AA05-8BDB6096F8F6}" type="slidenum">
              <a:rPr lang="hr-BA" smtClean="0"/>
              <a:t>‹#›</a:t>
            </a:fld>
            <a:endParaRPr lang="hr-BA" dirty="0"/>
          </a:p>
        </p:txBody>
      </p:sp>
      <p:sp>
        <p:nvSpPr>
          <p:cNvPr id="23" name="Footer Placeholder 22"/>
          <p:cNvSpPr>
            <a:spLocks noGrp="1"/>
          </p:cNvSpPr>
          <p:nvPr>
            <p:ph type="ftr" sz="quarter" idx="16"/>
          </p:nvPr>
        </p:nvSpPr>
        <p:spPr/>
        <p:txBody>
          <a:bodyPr rtlCol="0"/>
          <a:lstStyle/>
          <a:p>
            <a:endParaRPr lang="hr-B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9C1CC80-EC25-4BCD-863C-AE283279876D}" type="datetimeFigureOut">
              <a:rPr lang="hr-BA" smtClean="0"/>
              <a:t>13.1.2015.</a:t>
            </a:fld>
            <a:endParaRPr lang="hr-BA" dirty="0"/>
          </a:p>
        </p:txBody>
      </p:sp>
      <p:sp>
        <p:nvSpPr>
          <p:cNvPr id="18" name="Slide Number Placeholder 17"/>
          <p:cNvSpPr>
            <a:spLocks noGrp="1"/>
          </p:cNvSpPr>
          <p:nvPr>
            <p:ph type="sldNum" sz="quarter" idx="11"/>
          </p:nvPr>
        </p:nvSpPr>
        <p:spPr/>
        <p:txBody>
          <a:bodyPr rtlCol="0"/>
          <a:lstStyle/>
          <a:p>
            <a:fld id="{7AC42F41-94B7-4327-AA05-8BDB6096F8F6}" type="slidenum">
              <a:rPr lang="hr-BA" smtClean="0"/>
              <a:t>‹#›</a:t>
            </a:fld>
            <a:endParaRPr lang="hr-BA" dirty="0"/>
          </a:p>
        </p:txBody>
      </p:sp>
      <p:sp>
        <p:nvSpPr>
          <p:cNvPr id="21" name="Footer Placeholder 20"/>
          <p:cNvSpPr>
            <a:spLocks noGrp="1"/>
          </p:cNvSpPr>
          <p:nvPr>
            <p:ph type="ftr" sz="quarter" idx="12"/>
          </p:nvPr>
        </p:nvSpPr>
        <p:spPr/>
        <p:txBody>
          <a:bodyPr rtlCol="0"/>
          <a:lstStyle/>
          <a:p>
            <a:endParaRPr lang="hr-B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C1CC80-EC25-4BCD-863C-AE283279876D}" type="datetimeFigureOut">
              <a:rPr lang="hr-BA" smtClean="0"/>
              <a:t>13.1.2015.</a:t>
            </a:fld>
            <a:endParaRPr lang="hr-BA" dirty="0"/>
          </a:p>
        </p:txBody>
      </p:sp>
      <p:sp>
        <p:nvSpPr>
          <p:cNvPr id="5" name="Footer Placeholder 4"/>
          <p:cNvSpPr>
            <a:spLocks noGrp="1"/>
          </p:cNvSpPr>
          <p:nvPr>
            <p:ph type="ftr" sz="quarter" idx="11"/>
          </p:nvPr>
        </p:nvSpPr>
        <p:spPr/>
        <p:txBody>
          <a:bodyPr/>
          <a:lstStyle/>
          <a:p>
            <a:endParaRPr lang="hr-BA" dirty="0"/>
          </a:p>
        </p:txBody>
      </p:sp>
      <p:sp>
        <p:nvSpPr>
          <p:cNvPr id="6" name="Slide Number Placeholder 5"/>
          <p:cNvSpPr>
            <a:spLocks noGrp="1"/>
          </p:cNvSpPr>
          <p:nvPr>
            <p:ph type="sldNum" sz="quarter" idx="12"/>
          </p:nvPr>
        </p:nvSpPr>
        <p:spPr/>
        <p:txBody>
          <a:bodyPr/>
          <a:lstStyle/>
          <a:p>
            <a:fld id="{7AC42F41-94B7-4327-AA05-8BDB6096F8F6}" type="slidenum">
              <a:rPr lang="hr-BA" smtClean="0"/>
              <a:t>‹#›</a:t>
            </a:fld>
            <a:endParaRPr lang="hr-B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C1CC80-EC25-4BCD-863C-AE283279876D}" type="datetimeFigureOut">
              <a:rPr lang="hr-BA" smtClean="0"/>
              <a:t>13.1.2015.</a:t>
            </a:fld>
            <a:endParaRPr lang="hr-BA" dirty="0"/>
          </a:p>
        </p:txBody>
      </p:sp>
      <p:sp>
        <p:nvSpPr>
          <p:cNvPr id="5" name="Footer Placeholder 4"/>
          <p:cNvSpPr>
            <a:spLocks noGrp="1"/>
          </p:cNvSpPr>
          <p:nvPr>
            <p:ph type="ftr" sz="quarter" idx="11"/>
          </p:nvPr>
        </p:nvSpPr>
        <p:spPr/>
        <p:txBody>
          <a:bodyPr/>
          <a:lstStyle/>
          <a:p>
            <a:endParaRPr lang="hr-BA" dirty="0"/>
          </a:p>
        </p:txBody>
      </p:sp>
      <p:sp>
        <p:nvSpPr>
          <p:cNvPr id="6" name="Slide Number Placeholder 5"/>
          <p:cNvSpPr>
            <a:spLocks noGrp="1"/>
          </p:cNvSpPr>
          <p:nvPr>
            <p:ph type="sldNum" sz="quarter" idx="12"/>
          </p:nvPr>
        </p:nvSpPr>
        <p:spPr/>
        <p:txBody>
          <a:bodyPr/>
          <a:lstStyle/>
          <a:p>
            <a:fld id="{7AC42F41-94B7-4327-AA05-8BDB6096F8F6}" type="slidenum">
              <a:rPr lang="hr-BA" smtClean="0"/>
              <a:t>‹#›</a:t>
            </a:fld>
            <a:endParaRPr lang="hr-B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1">
                <a:tint val="45000"/>
                <a:satMod val="400000"/>
              </a:schemeClr>
            </a:duotone>
            <a:extLst>
              <a:ext uri="{BEBA8EAE-BF5A-486C-A8C5-ECC9F3942E4B}">
                <a14:imgProps xmlns:a14="http://schemas.microsoft.com/office/drawing/2010/main">
                  <a14:imgLayer r:embed="rId14">
                    <a14:imgEffect>
                      <a14:sharpenSoften amount="25000"/>
                    </a14:imgEffect>
                    <a14:imgEffect>
                      <a14:brightnessContrast bright="-20000" contrast="40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9C1CC80-EC25-4BCD-863C-AE283279876D}" type="datetimeFigureOut">
              <a:rPr lang="hr-BA" smtClean="0"/>
              <a:t>13.1.2015.</a:t>
            </a:fld>
            <a:endParaRPr lang="hr-BA"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hr-BA"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AC42F41-94B7-4327-AA05-8BDB6096F8F6}" type="slidenum">
              <a:rPr lang="hr-BA" smtClean="0"/>
              <a:t>‹#›</a:t>
            </a:fld>
            <a:endParaRPr lang="hr-BA"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photoshopessentials.com/basics/clipping-masks-essentials/" TargetMode="External"/><Relationship Id="rId7" Type="http://schemas.openxmlformats.org/officeDocument/2006/relationships/hyperlink" Target="http://www.clippingpathspecialist.com/" TargetMode="External"/><Relationship Id="rId2" Type="http://schemas.openxmlformats.org/officeDocument/2006/relationships/hyperlink" Target="http://www.dummies.com/how-to/content/create-clipping-paths-in-photoshop-cs5.html" TargetMode="External"/><Relationship Id="rId1" Type="http://schemas.openxmlformats.org/officeDocument/2006/relationships/slideLayout" Target="../slideLayouts/slideLayout7.xml"/><Relationship Id="rId6" Type="http://schemas.openxmlformats.org/officeDocument/2006/relationships/hyperlink" Target="http://www.am.unze.ba/pzi/2011/Mirnesa%20Pajic/index.html" TargetMode="External"/><Relationship Id="rId5" Type="http://schemas.openxmlformats.org/officeDocument/2006/relationships/hyperlink" Target="http://web.simmons.edu/~commlab/resources/guides/clipping-path/" TargetMode="External"/><Relationship Id="rId4" Type="http://schemas.openxmlformats.org/officeDocument/2006/relationships/hyperlink" Target="http://www.istockphoto.com/article_view.php?ID=8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44363" y="326798"/>
            <a:ext cx="5184576" cy="1200329"/>
          </a:xfrm>
          <a:prstGeom prst="rect">
            <a:avLst/>
          </a:prstGeom>
          <a:noFill/>
        </p:spPr>
        <p:txBody>
          <a:bodyPr wrap="square" rtlCol="0">
            <a:spAutoFit/>
          </a:bodyPr>
          <a:lstStyle/>
          <a:p>
            <a:r>
              <a:rPr lang="hr-BA" sz="2400" dirty="0" smtClean="0">
                <a:solidFill>
                  <a:schemeClr val="bg2">
                    <a:lumMod val="50000"/>
                  </a:schemeClr>
                </a:solidFill>
                <a:latin typeface="Times New Roman" panose="02020603050405020304" pitchFamily="18" charset="0"/>
                <a:cs typeface="Times New Roman" panose="02020603050405020304" pitchFamily="18" charset="0"/>
              </a:rPr>
              <a:t>Univerzitet u Zenici</a:t>
            </a: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Pedagoški fakultet</a:t>
            </a: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Matematika i informatika</a:t>
            </a:r>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2243137" cy="209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83568" y="2420888"/>
            <a:ext cx="7761495" cy="1200329"/>
          </a:xfrm>
          <a:prstGeom prst="rect">
            <a:avLst/>
          </a:prstGeom>
          <a:noFill/>
        </p:spPr>
        <p:txBody>
          <a:bodyPr wrap="square" rtlCol="0">
            <a:spAutoFit/>
          </a:bodyPr>
          <a:lstStyle/>
          <a:p>
            <a:pPr algn="ctr"/>
            <a:r>
              <a:rPr lang="hr-BA" sz="3600" dirty="0">
                <a:solidFill>
                  <a:schemeClr val="bg2">
                    <a:lumMod val="50000"/>
                  </a:schemeClr>
                </a:solidFill>
                <a:latin typeface="Times New Roman" panose="02020603050405020304" pitchFamily="18" charset="0"/>
                <a:cs typeface="Times New Roman" panose="02020603050405020304" pitchFamily="18" charset="0"/>
              </a:rPr>
              <a:t>Seminarski rad iz Računarske grafike</a:t>
            </a:r>
          </a:p>
          <a:p>
            <a:pPr algn="ctr"/>
            <a:r>
              <a:rPr lang="hr-BA" sz="3600" dirty="0" smtClean="0">
                <a:solidFill>
                  <a:schemeClr val="bg2">
                    <a:lumMod val="50000"/>
                  </a:schemeClr>
                </a:solidFill>
                <a:latin typeface="Times New Roman" panose="02020603050405020304" pitchFamily="18" charset="0"/>
                <a:cs typeface="Times New Roman" panose="02020603050405020304" pitchFamily="18" charset="0"/>
              </a:rPr>
              <a:t>Tema</a:t>
            </a:r>
            <a:r>
              <a:rPr lang="hr-BA" sz="3600" dirty="0">
                <a:solidFill>
                  <a:schemeClr val="bg2">
                    <a:lumMod val="50000"/>
                  </a:schemeClr>
                </a:solidFill>
                <a:latin typeface="Times New Roman" panose="02020603050405020304" pitchFamily="18" charset="0"/>
                <a:cs typeface="Times New Roman" panose="02020603050405020304" pitchFamily="18" charset="0"/>
              </a:rPr>
              <a:t>: Photoshop Clipping path</a:t>
            </a:r>
          </a:p>
        </p:txBody>
      </p:sp>
      <p:sp>
        <p:nvSpPr>
          <p:cNvPr id="7" name="TextBox 6"/>
          <p:cNvSpPr txBox="1"/>
          <p:nvPr/>
        </p:nvSpPr>
        <p:spPr>
          <a:xfrm>
            <a:off x="859365" y="5157192"/>
            <a:ext cx="2232248" cy="646331"/>
          </a:xfrm>
          <a:prstGeom prst="rect">
            <a:avLst/>
          </a:prstGeom>
          <a:noFill/>
        </p:spPr>
        <p:txBody>
          <a:bodyPr wrap="square" rtlCol="0">
            <a:spAutoFit/>
          </a:bodyPr>
          <a:lstStyle/>
          <a:p>
            <a:r>
              <a:rPr lang="hr-BA" dirty="0" smtClean="0">
                <a:solidFill>
                  <a:schemeClr val="bg2">
                    <a:lumMod val="50000"/>
                  </a:schemeClr>
                </a:solidFill>
                <a:latin typeface="Times New Roman" panose="02020603050405020304" pitchFamily="18" charset="0"/>
                <a:cs typeface="Times New Roman" panose="02020603050405020304" pitchFamily="18" charset="0"/>
              </a:rPr>
              <a:t>Profesor:</a:t>
            </a:r>
          </a:p>
          <a:p>
            <a:r>
              <a:rPr lang="hr-BA" dirty="0" smtClean="0">
                <a:solidFill>
                  <a:schemeClr val="bg2">
                    <a:lumMod val="50000"/>
                  </a:schemeClr>
                </a:solidFill>
                <a:latin typeface="Times New Roman" panose="02020603050405020304" pitchFamily="18" charset="0"/>
                <a:cs typeface="Times New Roman" panose="02020603050405020304" pitchFamily="18" charset="0"/>
              </a:rPr>
              <a:t>Doc.dr Samir Lemeš</a:t>
            </a:r>
            <a:endParaRPr lang="hr-BA"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6076483" y="5157191"/>
            <a:ext cx="2504911" cy="646331"/>
          </a:xfrm>
          <a:prstGeom prst="rect">
            <a:avLst/>
          </a:prstGeom>
          <a:noFill/>
        </p:spPr>
        <p:txBody>
          <a:bodyPr wrap="square" rtlCol="0">
            <a:spAutoFit/>
          </a:bodyPr>
          <a:lstStyle/>
          <a:p>
            <a:r>
              <a:rPr lang="hr-BA" dirty="0" smtClean="0">
                <a:solidFill>
                  <a:schemeClr val="bg2">
                    <a:lumMod val="50000"/>
                  </a:schemeClr>
                </a:solidFill>
                <a:latin typeface="Times New Roman" panose="02020603050405020304" pitchFamily="18" charset="0"/>
                <a:cs typeface="Times New Roman" panose="02020603050405020304" pitchFamily="18" charset="0"/>
              </a:rPr>
              <a:t>Student:</a:t>
            </a:r>
          </a:p>
          <a:p>
            <a:r>
              <a:rPr lang="hr-BA" dirty="0" smtClean="0">
                <a:solidFill>
                  <a:schemeClr val="bg2">
                    <a:lumMod val="50000"/>
                  </a:schemeClr>
                </a:solidFill>
                <a:latin typeface="Times New Roman" panose="02020603050405020304" pitchFamily="18" charset="0"/>
                <a:cs typeface="Times New Roman" panose="02020603050405020304" pitchFamily="18" charset="0"/>
              </a:rPr>
              <a:t>Bagarić Julijana</a:t>
            </a:r>
            <a:endParaRPr lang="hr-BA"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4265277"/>
      </p:ext>
    </p:extLst>
  </p:cSld>
  <p:clrMapOvr>
    <a:masterClrMapping/>
  </p:clrMapOvr>
  <mc:AlternateContent xmlns:mc="http://schemas.openxmlformats.org/markup-compatibility/2006" xmlns:p14="http://schemas.microsoft.com/office/powerpoint/2010/main">
    <mc:Choice Requires="p14">
      <p:transition spd="slow" p14:dur="2000" advTm="19425"/>
    </mc:Choice>
    <mc:Fallback xmlns="">
      <p:transition spd="slow" advTm="1942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19672" y="162365"/>
            <a:ext cx="5400600" cy="707886"/>
          </a:xfrm>
          <a:prstGeom prst="rect">
            <a:avLst/>
          </a:prstGeom>
          <a:noFill/>
        </p:spPr>
        <p:txBody>
          <a:bodyPr wrap="square" rtlCol="0">
            <a:spAutoFit/>
          </a:bodyPr>
          <a:lstStyle/>
          <a:p>
            <a:pPr algn="ctr"/>
            <a:r>
              <a:rPr lang="hr-BA" sz="4000" b="1" dirty="0" smtClean="0">
                <a:solidFill>
                  <a:schemeClr val="bg2">
                    <a:lumMod val="50000"/>
                  </a:schemeClr>
                </a:solidFill>
                <a:latin typeface="Times New Roman" panose="02020603050405020304" pitchFamily="18" charset="0"/>
                <a:cs typeface="Times New Roman" panose="02020603050405020304" pitchFamily="18" charset="0"/>
              </a:rPr>
              <a:t>Uvod</a:t>
            </a:r>
            <a:endParaRPr lang="hr-BA" sz="4000"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539552" y="1052736"/>
            <a:ext cx="7992888" cy="3785652"/>
          </a:xfrm>
          <a:prstGeom prst="rect">
            <a:avLst/>
          </a:prstGeom>
          <a:noFill/>
        </p:spPr>
        <p:txBody>
          <a:bodyPr wrap="square" rtlCol="0">
            <a:spAutoFit/>
          </a:bodyPr>
          <a:lstStyle/>
          <a:p>
            <a:endParaRPr lang="hr-BA" sz="2400" dirty="0" smtClean="0">
              <a:solidFill>
                <a:schemeClr val="bg2">
                  <a:lumMod val="50000"/>
                </a:schemeClr>
              </a:solidFill>
              <a:latin typeface="Times New Roman" panose="02020603050405020304" pitchFamily="18" charset="0"/>
              <a:cs typeface="Times New Roman" panose="02020603050405020304" pitchFamily="18" charset="0"/>
            </a:endParaRP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Ovaj seminarski rad objašnjava </a:t>
            </a:r>
            <a:r>
              <a:rPr lang="hr-BA" sz="2400" dirty="0">
                <a:solidFill>
                  <a:schemeClr val="bg2">
                    <a:lumMod val="50000"/>
                  </a:schemeClr>
                </a:solidFill>
                <a:latin typeface="Times New Roman" panose="02020603050405020304" pitchFamily="18" charset="0"/>
                <a:cs typeface="Times New Roman" panose="02020603050405020304" pitchFamily="18" charset="0"/>
              </a:rPr>
              <a:t>sam pojam Clipping path-a, dva načina po kojima se ova tehnika obrade izvodi u Photoshop-u, prednosti ove tehnike, primjenu i neke olakšice koje donose novije verzije Photoshop-a. Daje i korisne primjere kroz slike obrađene ovom tehnikom, koji pored svega najbolje svjedoče o mogućnostima, kvaliteti, jednostavnosti i razlozima korištenja Photoshop Clipping path-a. Photoshop Clipping path ima veliku vezu sa mnogim drugim korisnim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programima  </a:t>
            </a:r>
            <a:r>
              <a:rPr lang="hr-BA" sz="2400" dirty="0">
                <a:solidFill>
                  <a:schemeClr val="bg2">
                    <a:lumMod val="50000"/>
                  </a:schemeClr>
                </a:solidFill>
                <a:latin typeface="Times New Roman" panose="02020603050405020304" pitchFamily="18" charset="0"/>
                <a:cs typeface="Times New Roman" panose="02020603050405020304" pitchFamily="18" charset="0"/>
              </a:rPr>
              <a:t>Adobe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InDesign), a </a:t>
            </a:r>
            <a:r>
              <a:rPr lang="hr-BA" sz="2400" dirty="0">
                <a:solidFill>
                  <a:schemeClr val="bg2">
                    <a:lumMod val="50000"/>
                  </a:schemeClr>
                </a:solidFill>
                <a:latin typeface="Times New Roman" panose="02020603050405020304" pitchFamily="18" charset="0"/>
                <a:cs typeface="Times New Roman" panose="02020603050405020304" pitchFamily="18" charset="0"/>
              </a:rPr>
              <a:t>koji imaju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široku </a:t>
            </a:r>
            <a:r>
              <a:rPr lang="hr-BA" sz="2400" dirty="0">
                <a:solidFill>
                  <a:schemeClr val="bg2">
                    <a:lumMod val="50000"/>
                  </a:schemeClr>
                </a:solidFill>
                <a:latin typeface="Times New Roman" panose="02020603050405020304" pitchFamily="18" charset="0"/>
                <a:cs typeface="Times New Roman" panose="02020603050405020304" pitchFamily="18" charset="0"/>
              </a:rPr>
              <a:t>primjenu. </a:t>
            </a:r>
          </a:p>
        </p:txBody>
      </p:sp>
    </p:spTree>
    <p:extLst>
      <p:ext uri="{BB962C8B-B14F-4D97-AF65-F5344CB8AC3E}">
        <p14:creationId xmlns:p14="http://schemas.microsoft.com/office/powerpoint/2010/main" val="2486547604"/>
      </p:ext>
    </p:extLst>
  </p:cSld>
  <p:clrMapOvr>
    <a:masterClrMapping/>
  </p:clrMapOvr>
  <mc:AlternateContent xmlns:mc="http://schemas.openxmlformats.org/markup-compatibility/2006" xmlns:p14="http://schemas.microsoft.com/office/powerpoint/2010/main">
    <mc:Choice Requires="p14">
      <p:transition spd="slow" p14:dur="2000" advTm="23111"/>
    </mc:Choice>
    <mc:Fallback xmlns="">
      <p:transition spd="slow" advTm="2311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260648"/>
            <a:ext cx="6408712" cy="984885"/>
          </a:xfrm>
          <a:prstGeom prst="rect">
            <a:avLst/>
          </a:prstGeom>
          <a:noFill/>
        </p:spPr>
        <p:txBody>
          <a:bodyPr wrap="square" rtlCol="0">
            <a:spAutoFit/>
          </a:bodyPr>
          <a:lstStyle/>
          <a:p>
            <a:pPr algn="ctr"/>
            <a:r>
              <a:rPr lang="hr-BA" sz="4000" b="1" dirty="0">
                <a:solidFill>
                  <a:schemeClr val="bg2">
                    <a:lumMod val="50000"/>
                  </a:schemeClr>
                </a:solidFill>
                <a:latin typeface="Times New Roman" panose="02020603050405020304" pitchFamily="18" charset="0"/>
                <a:cs typeface="Times New Roman" panose="02020603050405020304" pitchFamily="18" charset="0"/>
              </a:rPr>
              <a:t>Šta </a:t>
            </a:r>
            <a:r>
              <a:rPr lang="hr-BA" sz="4000" b="1" dirty="0" smtClean="0">
                <a:solidFill>
                  <a:schemeClr val="bg2">
                    <a:lumMod val="50000"/>
                  </a:schemeClr>
                </a:solidFill>
                <a:latin typeface="Times New Roman" panose="02020603050405020304" pitchFamily="18" charset="0"/>
                <a:cs typeface="Times New Roman" panose="02020603050405020304" pitchFamily="18" charset="0"/>
              </a:rPr>
              <a:t>je </a:t>
            </a:r>
            <a:r>
              <a:rPr lang="hr-BA" sz="4000" b="1" dirty="0">
                <a:solidFill>
                  <a:schemeClr val="bg2">
                    <a:lumMod val="50000"/>
                  </a:schemeClr>
                </a:solidFill>
                <a:latin typeface="Times New Roman" panose="02020603050405020304" pitchFamily="18" charset="0"/>
                <a:cs typeface="Times New Roman" panose="02020603050405020304" pitchFamily="18" charset="0"/>
              </a:rPr>
              <a:t>Clipping path?</a:t>
            </a:r>
          </a:p>
          <a:p>
            <a:endParaRPr lang="hr-BA" dirty="0"/>
          </a:p>
        </p:txBody>
      </p:sp>
      <p:sp>
        <p:nvSpPr>
          <p:cNvPr id="3" name="TextBox 2"/>
          <p:cNvSpPr txBox="1"/>
          <p:nvPr/>
        </p:nvSpPr>
        <p:spPr>
          <a:xfrm>
            <a:off x="179512" y="1268760"/>
            <a:ext cx="8856984" cy="4801314"/>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Clipping path se definiše kao vektorska putanja koja omogućava da određeni dio neke slike bude vidljiv (transparentan) dok su ostali dijelovi skriveni. Da bi mogli pokriti određeni dio slike, pozadinu možemo npr. kreirati pomoću Clipping path-a (izrezivanjem putanje). Dva osnovna načina za kreiranje i upotrebu Clipping path-a su </a:t>
            </a:r>
            <a:r>
              <a:rPr lang="hr-BA" sz="2400" i="1" dirty="0">
                <a:solidFill>
                  <a:schemeClr val="bg2">
                    <a:lumMod val="50000"/>
                  </a:schemeClr>
                </a:solidFill>
                <a:latin typeface="Times New Roman" panose="02020603050405020304" pitchFamily="18" charset="0"/>
                <a:cs typeface="Times New Roman" panose="02020603050405020304" pitchFamily="18" charset="0"/>
              </a:rPr>
              <a:t>embedded path</a:t>
            </a:r>
            <a:r>
              <a:rPr lang="hr-BA" sz="2400" dirty="0">
                <a:solidFill>
                  <a:schemeClr val="bg2">
                    <a:lumMod val="50000"/>
                  </a:schemeClr>
                </a:solidFill>
                <a:latin typeface="Times New Roman" panose="02020603050405020304" pitchFamily="18" charset="0"/>
                <a:cs typeface="Times New Roman" panose="02020603050405020304" pitchFamily="18" charset="0"/>
              </a:rPr>
              <a:t>(ugrađene putanje) i </a:t>
            </a:r>
            <a:r>
              <a:rPr lang="hr-BA" sz="2400" i="1" dirty="0">
                <a:solidFill>
                  <a:schemeClr val="bg2">
                    <a:lumMod val="50000"/>
                  </a:schemeClr>
                </a:solidFill>
                <a:latin typeface="Times New Roman" panose="02020603050405020304" pitchFamily="18" charset="0"/>
                <a:cs typeface="Times New Roman" panose="02020603050405020304" pitchFamily="18" charset="0"/>
              </a:rPr>
              <a:t>alpha kanal</a:t>
            </a:r>
            <a:r>
              <a:rPr lang="hr-BA" dirty="0">
                <a:solidFill>
                  <a:schemeClr val="bg2">
                    <a:lumMod val="50000"/>
                  </a:schemeClr>
                </a:solidFill>
              </a:rPr>
              <a:t>. </a:t>
            </a:r>
            <a:endParaRPr lang="hr-BA" dirty="0" smtClean="0">
              <a:solidFill>
                <a:schemeClr val="bg2">
                  <a:lumMod val="50000"/>
                </a:schemeClr>
              </a:solidFill>
            </a:endParaRPr>
          </a:p>
          <a:p>
            <a:endParaRPr lang="hr-BA" dirty="0">
              <a:solidFill>
                <a:schemeClr val="bg2">
                  <a:lumMod val="50000"/>
                </a:schemeClr>
              </a:solidFill>
            </a:endParaRPr>
          </a:p>
          <a:p>
            <a:endParaRPr lang="hr-BA" sz="2400" dirty="0" smtClean="0">
              <a:solidFill>
                <a:schemeClr val="bg2">
                  <a:lumMod val="50000"/>
                </a:schemeClr>
              </a:solidFill>
              <a:latin typeface="Times New Roman" panose="02020603050405020304" pitchFamily="18" charset="0"/>
              <a:cs typeface="Times New Roman" panose="02020603050405020304" pitchFamily="18" charset="0"/>
            </a:endParaRPr>
          </a:p>
          <a:p>
            <a:r>
              <a:rPr lang="hr-BA" sz="2400" b="1" dirty="0" smtClean="0">
                <a:solidFill>
                  <a:schemeClr val="bg2">
                    <a:lumMod val="50000"/>
                  </a:schemeClr>
                </a:solidFill>
                <a:latin typeface="Times New Roman" panose="02020603050405020304" pitchFamily="18" charset="0"/>
                <a:cs typeface="Times New Roman" panose="02020603050405020304" pitchFamily="18" charset="0"/>
              </a:rPr>
              <a:t>FORMATI:</a:t>
            </a: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EPS</a:t>
            </a: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TIFF</a:t>
            </a: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PICT</a:t>
            </a:r>
          </a:p>
          <a:p>
            <a:r>
              <a:rPr lang="hr-BA" sz="2400" dirty="0" smtClean="0">
                <a:solidFill>
                  <a:schemeClr val="bg2">
                    <a:lumMod val="50000"/>
                  </a:schemeClr>
                </a:solidFill>
                <a:latin typeface="Times New Roman" panose="02020603050405020304" pitchFamily="18" charset="0"/>
                <a:cs typeface="Times New Roman" panose="02020603050405020304" pitchFamily="18" charset="0"/>
              </a:rPr>
              <a:t>PNG</a:t>
            </a:r>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3083210"/>
      </p:ext>
    </p:extLst>
  </p:cSld>
  <p:clrMapOvr>
    <a:masterClrMapping/>
  </p:clrMapOvr>
  <mc:AlternateContent xmlns:mc="http://schemas.openxmlformats.org/markup-compatibility/2006" xmlns:p14="http://schemas.microsoft.com/office/powerpoint/2010/main">
    <mc:Choice Requires="p14">
      <p:transition spd="slow" p14:dur="2000" advTm="81269"/>
    </mc:Choice>
    <mc:Fallback xmlns="">
      <p:transition spd="slow" advTm="81269"/>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84666"/>
            <a:ext cx="9036496" cy="707886"/>
          </a:xfrm>
          <a:prstGeom prst="rect">
            <a:avLst/>
          </a:prstGeom>
          <a:noFill/>
        </p:spPr>
        <p:txBody>
          <a:bodyPr wrap="square" rtlCol="0">
            <a:spAutoFit/>
          </a:bodyPr>
          <a:lstStyle/>
          <a:p>
            <a:r>
              <a:rPr lang="hr-BA" sz="4000" b="1" dirty="0">
                <a:solidFill>
                  <a:schemeClr val="bg2">
                    <a:lumMod val="50000"/>
                  </a:schemeClr>
                </a:solidFill>
                <a:latin typeface="Times New Roman" panose="02020603050405020304" pitchFamily="18" charset="0"/>
                <a:cs typeface="Times New Roman" panose="02020603050405020304" pitchFamily="18" charset="0"/>
              </a:rPr>
              <a:t>Gdje Clipping path nalazi primjenu?</a:t>
            </a:r>
            <a:endParaRPr lang="hr-BA" sz="4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07504" y="1481230"/>
            <a:ext cx="8712968" cy="2308324"/>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Clipping path se koristi kada se neka slika koristi npr. za dizajn, kao š</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to </a:t>
            </a:r>
            <a:r>
              <a:rPr lang="hr-BA" sz="2400" dirty="0">
                <a:solidFill>
                  <a:schemeClr val="bg2">
                    <a:lumMod val="50000"/>
                  </a:schemeClr>
                </a:solidFill>
                <a:latin typeface="Times New Roman" panose="02020603050405020304" pitchFamily="18" charset="0"/>
                <a:cs typeface="Times New Roman" panose="02020603050405020304" pitchFamily="18" charset="0"/>
              </a:rPr>
              <a:t>je dizajn za neki magazin, dizajn za brošure, za letke, web dizajn itd. Najčešće je potrebno koristiti neku sliku bez njene pozadine, a ova tehnika je pravo rješenje. Potrebno je napraviti Clipping path u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Photoshop-u</a:t>
            </a:r>
            <a:r>
              <a:rPr lang="hr-BA" sz="2400" dirty="0">
                <a:solidFill>
                  <a:schemeClr val="bg2">
                    <a:lumMod val="50000"/>
                  </a:schemeClr>
                </a:solidFill>
                <a:latin typeface="Times New Roman" panose="02020603050405020304" pitchFamily="18" charset="0"/>
                <a:cs typeface="Times New Roman" panose="02020603050405020304" pitchFamily="18" charset="0"/>
              </a:rPr>
              <a:t>, a zatim dobijeni path doraditi npr. u Adobe InDesign-u.</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789554"/>
            <a:ext cx="2898768" cy="2328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804865"/>
            <a:ext cx="3009495" cy="2312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6332981"/>
      </p:ext>
    </p:extLst>
  </p:cSld>
  <p:clrMapOvr>
    <a:masterClrMapping/>
  </p:clrMapOvr>
  <mc:AlternateContent xmlns:mc="http://schemas.openxmlformats.org/markup-compatibility/2006" xmlns:p14="http://schemas.microsoft.com/office/powerpoint/2010/main">
    <mc:Choice Requires="p14">
      <p:transition spd="slow" p14:dur="2000" advTm="52712"/>
    </mc:Choice>
    <mc:Fallback xmlns="">
      <p:transition spd="slow" advTm="52712"/>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116632"/>
            <a:ext cx="8856984" cy="1569660"/>
          </a:xfrm>
          <a:prstGeom prst="rect">
            <a:avLst/>
          </a:prstGeom>
          <a:noFill/>
        </p:spPr>
        <p:txBody>
          <a:bodyPr wrap="square" rtlCol="0">
            <a:spAutoFit/>
          </a:bodyPr>
          <a:lstStyle/>
          <a:p>
            <a:pPr algn="ctr"/>
            <a:r>
              <a:rPr lang="hr-BA" sz="3200" b="1" dirty="0" smtClean="0">
                <a:solidFill>
                  <a:schemeClr val="bg2">
                    <a:lumMod val="50000"/>
                  </a:schemeClr>
                </a:solidFill>
                <a:latin typeface="Times New Roman" panose="02020603050405020304" pitchFamily="18" charset="0"/>
                <a:cs typeface="Times New Roman" panose="02020603050405020304" pitchFamily="18" charset="0"/>
              </a:rPr>
              <a:t>Promjena </a:t>
            </a:r>
            <a:r>
              <a:rPr lang="hr-BA" sz="3200" b="1" dirty="0">
                <a:solidFill>
                  <a:schemeClr val="bg2">
                    <a:lumMod val="50000"/>
                  </a:schemeClr>
                </a:solidFill>
                <a:latin typeface="Times New Roman" panose="02020603050405020304" pitchFamily="18" charset="0"/>
                <a:cs typeface="Times New Roman" panose="02020603050405020304" pitchFamily="18" charset="0"/>
              </a:rPr>
              <a:t>pozadine slike (u InDesign-u)-</a:t>
            </a:r>
            <a:r>
              <a:rPr lang="hr-BA" sz="3200" b="1" dirty="0" smtClean="0">
                <a:solidFill>
                  <a:schemeClr val="bg2">
                    <a:lumMod val="50000"/>
                  </a:schemeClr>
                </a:solidFill>
                <a:latin typeface="Times New Roman" panose="02020603050405020304" pitchFamily="18" charset="0"/>
                <a:cs typeface="Times New Roman" panose="02020603050405020304" pitchFamily="18" charset="0"/>
              </a:rPr>
              <a:t>pomoću Path-a (putanja)</a:t>
            </a:r>
            <a:endParaRPr lang="hr-BA" sz="3200" dirty="0">
              <a:solidFill>
                <a:schemeClr val="bg2">
                  <a:lumMod val="50000"/>
                </a:schemeClr>
              </a:solidFill>
              <a:latin typeface="Times New Roman" panose="02020603050405020304" pitchFamily="18" charset="0"/>
              <a:cs typeface="Times New Roman" panose="02020603050405020304" pitchFamily="18" charset="0"/>
            </a:endParaRPr>
          </a:p>
          <a:p>
            <a:pPr algn="ctr"/>
            <a:endParaRPr lang="hr-BA" sz="3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07504" y="1250213"/>
            <a:ext cx="8856984" cy="461665"/>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1.</a:t>
            </a:r>
            <a:r>
              <a:rPr lang="hr-BA" sz="2400" b="1" dirty="0">
                <a:solidFill>
                  <a:schemeClr val="bg2">
                    <a:lumMod val="50000"/>
                  </a:schemeClr>
                </a:solidFill>
                <a:latin typeface="Times New Roman" panose="02020603050405020304" pitchFamily="18" charset="0"/>
                <a:cs typeface="Times New Roman" panose="02020603050405020304" pitchFamily="18" charset="0"/>
              </a:rPr>
              <a:t>Otvoriti</a:t>
            </a:r>
            <a:r>
              <a:rPr lang="hr-BA" sz="2400" dirty="0">
                <a:solidFill>
                  <a:schemeClr val="bg2">
                    <a:lumMod val="50000"/>
                  </a:schemeClr>
                </a:solidFill>
                <a:latin typeface="Times New Roman" panose="02020603050405020304" pitchFamily="18" charset="0"/>
                <a:cs typeface="Times New Roman" panose="02020603050405020304" pitchFamily="18" charset="0"/>
              </a:rPr>
              <a:t> sliku u </a:t>
            </a:r>
            <a:r>
              <a:rPr lang="hr-BA" sz="2400" b="1" dirty="0">
                <a:solidFill>
                  <a:schemeClr val="bg2">
                    <a:lumMod val="50000"/>
                  </a:schemeClr>
                </a:solidFill>
                <a:latin typeface="Times New Roman" panose="02020603050405020304" pitchFamily="18" charset="0"/>
                <a:cs typeface="Times New Roman" panose="02020603050405020304" pitchFamily="18" charset="0"/>
              </a:rPr>
              <a:t>Photoshop-u</a:t>
            </a:r>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171" y="1876425"/>
            <a:ext cx="8069650" cy="4504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90142"/>
      </p:ext>
    </p:extLst>
  </p:cSld>
  <p:clrMapOvr>
    <a:masterClrMapping/>
  </p:clrMapOvr>
  <mc:AlternateContent xmlns:mc="http://schemas.openxmlformats.org/markup-compatibility/2006" xmlns:p14="http://schemas.microsoft.com/office/powerpoint/2010/main">
    <mc:Choice Requires="p14">
      <p:transition spd="slow" p14:dur="2000" advTm="43567"/>
    </mc:Choice>
    <mc:Fallback xmlns="">
      <p:transition spd="slow" advTm="4356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84666"/>
            <a:ext cx="8496944" cy="461665"/>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2.Na opciji </a:t>
            </a:r>
            <a:r>
              <a:rPr lang="hr-BA" sz="2400" b="1" dirty="0">
                <a:solidFill>
                  <a:schemeClr val="bg2">
                    <a:lumMod val="50000"/>
                  </a:schemeClr>
                </a:solidFill>
                <a:latin typeface="Times New Roman" panose="02020603050405020304" pitchFamily="18" charset="0"/>
                <a:cs typeface="Times New Roman" panose="02020603050405020304" pitchFamily="18" charset="0"/>
              </a:rPr>
              <a:t>Path</a:t>
            </a:r>
            <a:r>
              <a:rPr lang="hr-BA" sz="2400" dirty="0">
                <a:solidFill>
                  <a:schemeClr val="bg2">
                    <a:lumMod val="50000"/>
                  </a:schemeClr>
                </a:solidFill>
                <a:latin typeface="Times New Roman" panose="02020603050405020304" pitchFamily="18" charset="0"/>
                <a:cs typeface="Times New Roman" panose="02020603050405020304" pitchFamily="18" charset="0"/>
              </a:rPr>
              <a:t> otvoriti </a:t>
            </a:r>
            <a:r>
              <a:rPr lang="hr-BA" sz="2400" b="1" dirty="0">
                <a:solidFill>
                  <a:schemeClr val="bg2">
                    <a:lumMod val="50000"/>
                  </a:schemeClr>
                </a:solidFill>
                <a:latin typeface="Times New Roman" panose="02020603050405020304" pitchFamily="18" charset="0"/>
                <a:cs typeface="Times New Roman" panose="02020603050405020304" pitchFamily="18" charset="0"/>
              </a:rPr>
              <a:t>novi radni prozor</a:t>
            </a:r>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646331"/>
            <a:ext cx="3293713" cy="2147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780463"/>
            <a:ext cx="7312721" cy="3946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87691" y="2348881"/>
            <a:ext cx="628125" cy="444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9297411"/>
      </p:ext>
    </p:extLst>
  </p:cSld>
  <p:clrMapOvr>
    <a:masterClrMapping/>
  </p:clrMapOvr>
  <mc:AlternateContent xmlns:mc="http://schemas.openxmlformats.org/markup-compatibility/2006" xmlns:p14="http://schemas.microsoft.com/office/powerpoint/2010/main">
    <mc:Choice Requires="p14">
      <p:transition spd="slow" p14:dur="2000" advTm="119902"/>
    </mc:Choice>
    <mc:Fallback xmlns="">
      <p:transition spd="slow" advTm="119902"/>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29247"/>
            <a:ext cx="9144000"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3.Pomoću alata Pen selektovati dio koji se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želi </a:t>
            </a:r>
            <a:r>
              <a:rPr lang="hr-BA" sz="2400" dirty="0">
                <a:solidFill>
                  <a:schemeClr val="bg2">
                    <a:lumMod val="50000"/>
                  </a:schemeClr>
                </a:solidFill>
                <a:latin typeface="Times New Roman" panose="02020603050405020304" pitchFamily="18" charset="0"/>
                <a:cs typeface="Times New Roman" panose="02020603050405020304" pitchFamily="18" charset="0"/>
              </a:rPr>
              <a:t>izrezati za promjenu pozadine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79756"/>
            <a:ext cx="7776864" cy="575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581128"/>
            <a:ext cx="747215" cy="592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9976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16632"/>
            <a:ext cx="8856984" cy="1200329"/>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4.Napraviti Clipping path klikom na padajuću ikonu u gornjem desnom uglu palete Path  </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922" y="1484784"/>
            <a:ext cx="3271966" cy="451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907327"/>
            <a:ext cx="3273028" cy="5673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2033003"/>
            <a:ext cx="826005" cy="861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4365105"/>
            <a:ext cx="2696964" cy="240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3888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4666"/>
            <a:ext cx="8640960"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5.Spremiti path u nekom od formata transparentnim ta InDesign (npr. PDF, PSD...)</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764704"/>
            <a:ext cx="5325678" cy="5965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953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6632"/>
            <a:ext cx="8568952"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6.Ucitati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željeni </a:t>
            </a:r>
            <a:r>
              <a:rPr lang="hr-BA" sz="2400" dirty="0">
                <a:solidFill>
                  <a:schemeClr val="bg2">
                    <a:lumMod val="50000"/>
                  </a:schemeClr>
                </a:solidFill>
                <a:latin typeface="Times New Roman" panose="02020603050405020304" pitchFamily="18" charset="0"/>
                <a:cs typeface="Times New Roman" panose="02020603050405020304" pitchFamily="18" charset="0"/>
              </a:rPr>
              <a:t>dio slike na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željenu </a:t>
            </a:r>
            <a:r>
              <a:rPr lang="hr-BA" sz="2400" dirty="0">
                <a:solidFill>
                  <a:schemeClr val="bg2">
                    <a:lumMod val="50000"/>
                  </a:schemeClr>
                </a:solidFill>
                <a:latin typeface="Times New Roman" panose="02020603050405020304" pitchFamily="18" charset="0"/>
                <a:cs typeface="Times New Roman" panose="02020603050405020304" pitchFamily="18" charset="0"/>
              </a:rPr>
              <a:t>pozadinu u InDesign</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319" y="667337"/>
            <a:ext cx="2668068" cy="58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651670"/>
            <a:ext cx="4450059" cy="5873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59785" y="3265963"/>
            <a:ext cx="2957135" cy="2202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r-BA" dirty="0"/>
          </a:p>
        </p:txBody>
      </p:sp>
      <p:sp>
        <p:nvSpPr>
          <p:cNvPr id="6" name="Rectangle 5"/>
          <p:cNvSpPr/>
          <p:nvPr/>
        </p:nvSpPr>
        <p:spPr>
          <a:xfrm>
            <a:off x="658954" y="865093"/>
            <a:ext cx="387821" cy="2936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r-BA" dirty="0"/>
          </a:p>
        </p:txBody>
      </p:sp>
      <p:sp>
        <p:nvSpPr>
          <p:cNvPr id="7" name="Rectangle 6"/>
          <p:cNvSpPr/>
          <p:nvPr/>
        </p:nvSpPr>
        <p:spPr>
          <a:xfrm>
            <a:off x="7751072" y="4653136"/>
            <a:ext cx="807960" cy="2643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hr-BA" dirty="0"/>
          </a:p>
        </p:txBody>
      </p:sp>
    </p:spTree>
    <p:extLst>
      <p:ext uri="{BB962C8B-B14F-4D97-AF65-F5344CB8AC3E}">
        <p14:creationId xmlns:p14="http://schemas.microsoft.com/office/powerpoint/2010/main" val="307730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16632"/>
            <a:ext cx="8352928"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Izgled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traženog </a:t>
            </a:r>
            <a:r>
              <a:rPr lang="hr-BA" sz="2400" dirty="0">
                <a:solidFill>
                  <a:schemeClr val="bg2">
                    <a:lumMod val="50000"/>
                  </a:schemeClr>
                </a:solidFill>
                <a:latin typeface="Times New Roman" panose="02020603050405020304" pitchFamily="18" charset="0"/>
                <a:cs typeface="Times New Roman" panose="02020603050405020304" pitchFamily="18" charset="0"/>
              </a:rPr>
              <a:t>dijela slike u InDesign-u</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353" y="1124744"/>
            <a:ext cx="8547278" cy="5035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306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88640"/>
            <a:ext cx="9073008" cy="1200329"/>
          </a:xfrm>
          <a:prstGeom prst="rect">
            <a:avLst/>
          </a:prstGeom>
          <a:noFill/>
        </p:spPr>
        <p:txBody>
          <a:bodyPr wrap="square" rtlCol="0">
            <a:spAutoFit/>
          </a:bodyPr>
          <a:lstStyle/>
          <a:p>
            <a:r>
              <a:rPr lang="hr-BA" sz="3600" b="1" dirty="0" smtClean="0">
                <a:solidFill>
                  <a:schemeClr val="bg2">
                    <a:lumMod val="50000"/>
                  </a:schemeClr>
                </a:solidFill>
                <a:latin typeface="Times New Roman" panose="02020603050405020304" pitchFamily="18" charset="0"/>
                <a:cs typeface="Times New Roman" panose="02020603050405020304" pitchFamily="18" charset="0"/>
              </a:rPr>
              <a:t>Promjena </a:t>
            </a:r>
            <a:r>
              <a:rPr lang="hr-BA" sz="3600" b="1" dirty="0">
                <a:solidFill>
                  <a:schemeClr val="bg2">
                    <a:lumMod val="50000"/>
                  </a:schemeClr>
                </a:solidFill>
                <a:latin typeface="Times New Roman" panose="02020603050405020304" pitchFamily="18" charset="0"/>
                <a:cs typeface="Times New Roman" panose="02020603050405020304" pitchFamily="18" charset="0"/>
              </a:rPr>
              <a:t>pozadine slike ( u Photoshop-u )-pomoću Layer-a</a:t>
            </a:r>
            <a:endParaRPr lang="hr-BA" sz="36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79512" y="1388969"/>
            <a:ext cx="8784976"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1.Potrebno je najprije otvoriti obje slike u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Photoshop-u</a:t>
            </a:r>
            <a:endParaRPr lang="hr-BA" sz="2400" dirty="0">
              <a:solidFill>
                <a:schemeClr val="bg2">
                  <a:lumMod val="50000"/>
                </a:schemeClr>
              </a:solidFill>
              <a:latin typeface="Times New Roman" panose="02020603050405020304" pitchFamily="18" charset="0"/>
              <a:cs typeface="Times New Roman" panose="02020603050405020304" pitchFamily="18" charset="0"/>
            </a:endParaRP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52" y="1912462"/>
            <a:ext cx="8186496" cy="461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3537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88640"/>
            <a:ext cx="8280920" cy="1569660"/>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2.Zatim je potrebno da slika okvira bude kao pozadina, a slika koja se zeli uokviriti da se postavi kao Layer za tu pozadinu, a to se radi na sljedeći način:</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95536" y="1453848"/>
            <a:ext cx="8280920"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a)označimo željeni dio slike pomoću alata Rectangular Marquee Tool </a:t>
            </a:r>
          </a:p>
        </p:txBody>
      </p:sp>
      <p:pic>
        <p:nvPicPr>
          <p:cNvPr id="11270"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93882" y="1956076"/>
            <a:ext cx="723964" cy="1297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750" y="2305626"/>
            <a:ext cx="1614228" cy="59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2292159"/>
            <a:ext cx="5435459" cy="4130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292" y="1956076"/>
            <a:ext cx="1291704" cy="1349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59606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16632"/>
            <a:ext cx="8064896" cy="1200329"/>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b)zatimo izbornik Edit </a:t>
            </a:r>
            <a:r>
              <a:rPr lang="hr-BA" sz="2400" dirty="0">
                <a:solidFill>
                  <a:schemeClr val="bg2">
                    <a:lumMod val="50000"/>
                  </a:schemeClr>
                </a:solidFill>
                <a:latin typeface="Times New Roman" panose="02020603050405020304" pitchFamily="18" charset="0"/>
                <a:cs typeface="Times New Roman" panose="02020603050405020304" pitchFamily="18" charset="0"/>
                <a:sym typeface="Wingdings"/>
              </a:rPr>
              <a:t></a:t>
            </a:r>
            <a:r>
              <a:rPr lang="hr-BA" sz="2400" dirty="0">
                <a:solidFill>
                  <a:schemeClr val="bg2">
                    <a:lumMod val="50000"/>
                  </a:schemeClr>
                </a:solidFill>
                <a:latin typeface="Times New Roman" panose="02020603050405020304" pitchFamily="18" charset="0"/>
                <a:cs typeface="Times New Roman" panose="02020603050405020304" pitchFamily="18" charset="0"/>
              </a:rPr>
              <a:t>Copy, nakon toga odaberemo drugu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sliku (</a:t>
            </a:r>
            <a:r>
              <a:rPr lang="hr-BA" sz="2400" dirty="0">
                <a:solidFill>
                  <a:schemeClr val="bg2">
                    <a:lumMod val="50000"/>
                  </a:schemeClr>
                </a:solidFill>
                <a:latin typeface="Times New Roman" panose="02020603050405020304" pitchFamily="18" charset="0"/>
                <a:cs typeface="Times New Roman" panose="02020603050405020304" pitchFamily="18" charset="0"/>
              </a:rPr>
              <a:t>sliku okvira)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i idemo </a:t>
            </a:r>
            <a:r>
              <a:rPr lang="hr-BA" sz="2400" dirty="0">
                <a:solidFill>
                  <a:schemeClr val="bg2">
                    <a:lumMod val="50000"/>
                  </a:schemeClr>
                </a:solidFill>
                <a:latin typeface="Times New Roman" panose="02020603050405020304" pitchFamily="18" charset="0"/>
                <a:cs typeface="Times New Roman" panose="02020603050405020304" pitchFamily="18" charset="0"/>
              </a:rPr>
              <a:t>na Edit</a:t>
            </a:r>
            <a:r>
              <a:rPr lang="hr-BA" sz="2400" dirty="0">
                <a:solidFill>
                  <a:schemeClr val="bg2">
                    <a:lumMod val="50000"/>
                  </a:schemeClr>
                </a:solidFill>
                <a:latin typeface="Times New Roman" panose="02020603050405020304" pitchFamily="18" charset="0"/>
                <a:cs typeface="Times New Roman" panose="02020603050405020304" pitchFamily="18" charset="0"/>
                <a:sym typeface="Wingdings"/>
              </a:rPr>
              <a:t></a:t>
            </a:r>
            <a:r>
              <a:rPr lang="hr-BA" sz="2400" dirty="0">
                <a:solidFill>
                  <a:schemeClr val="bg2">
                    <a:lumMod val="50000"/>
                  </a:schemeClr>
                </a:solidFill>
                <a:latin typeface="Times New Roman" panose="02020603050405020304" pitchFamily="18" charset="0"/>
                <a:cs typeface="Times New Roman" panose="02020603050405020304" pitchFamily="18" charset="0"/>
              </a:rPr>
              <a:t>Paste</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96752"/>
            <a:ext cx="2840583" cy="1884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1196753"/>
            <a:ext cx="2445758" cy="193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51520" y="3135171"/>
            <a:ext cx="8640960" cy="1200329"/>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Nako ovoga kartica Layers za pozadinsku sliku treeba izgledati ovako:</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8660" y="3614651"/>
            <a:ext cx="3182324" cy="3131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4999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184666"/>
            <a:ext cx="8784976" cy="1200329"/>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3.Da bi stavili ovu sliku unutar okvira, potrebno je selektovati unutrašnji dio okvira i napraviti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još </a:t>
            </a:r>
            <a:r>
              <a:rPr lang="hr-BA" sz="2400" dirty="0">
                <a:solidFill>
                  <a:schemeClr val="bg2">
                    <a:lumMod val="50000"/>
                  </a:schemeClr>
                </a:solidFill>
                <a:latin typeface="Times New Roman" panose="02020603050405020304" pitchFamily="18" charset="0"/>
                <a:cs typeface="Times New Roman" panose="02020603050405020304" pitchFamily="18" charset="0"/>
              </a:rPr>
              <a:t>jedan sloj na sljedeći način:</a:t>
            </a:r>
          </a:p>
          <a:p>
            <a:r>
              <a:rPr lang="hr-BA" sz="2400" dirty="0">
                <a:solidFill>
                  <a:schemeClr val="bg2">
                    <a:lumMod val="50000"/>
                  </a:schemeClr>
                </a:solidFill>
                <a:latin typeface="Times New Roman" panose="02020603050405020304" pitchFamily="18" charset="0"/>
                <a:cs typeface="Times New Roman" panose="02020603050405020304" pitchFamily="18" charset="0"/>
              </a:rPr>
              <a:t>a)isključiti </a:t>
            </a:r>
            <a:r>
              <a:rPr lang="hr-BA" sz="2400" dirty="0" smtClean="0">
                <a:solidFill>
                  <a:schemeClr val="bg2">
                    <a:lumMod val="50000"/>
                  </a:schemeClr>
                </a:solidFill>
                <a:latin typeface="Times New Roman" panose="02020603050405020304" pitchFamily="18" charset="0"/>
                <a:cs typeface="Times New Roman" panose="02020603050405020304" pitchFamily="18" charset="0"/>
              </a:rPr>
              <a:t>vidljivost </a:t>
            </a:r>
            <a:r>
              <a:rPr lang="hr-BA" sz="2400" dirty="0">
                <a:solidFill>
                  <a:schemeClr val="bg2">
                    <a:lumMod val="50000"/>
                  </a:schemeClr>
                </a:solidFill>
                <a:latin typeface="Times New Roman" panose="02020603050405020304" pitchFamily="18" charset="0"/>
                <a:cs typeface="Times New Roman" panose="02020603050405020304" pitchFamily="18" charset="0"/>
              </a:rPr>
              <a:t>za Layer 1</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79703"/>
            <a:ext cx="2476506" cy="2126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403576"/>
            <a:ext cx="2956559" cy="2132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9512" y="3555557"/>
            <a:ext cx="8640960"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b)selektovati unutrašnji dio okvira i napraviti da to bude poseban Layer sa Ctrl+J</a:t>
            </a:r>
          </a:p>
        </p:txBody>
      </p:sp>
      <p:pic>
        <p:nvPicPr>
          <p:cNvPr id="133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986" y="4392769"/>
            <a:ext cx="3096344" cy="232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2921" y="5034097"/>
            <a:ext cx="2188474" cy="100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2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5051" y="4077072"/>
            <a:ext cx="2971580" cy="2608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6723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6632"/>
            <a:ext cx="8496944"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4.Odaberemo Layer 1 i od njega napravimo Clipping Mask, nakon čega će slika biti vidljiva   unutar okvira</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26" y="947630"/>
            <a:ext cx="2140542" cy="5778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480" y="2896939"/>
            <a:ext cx="2476033" cy="31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513" y="2132856"/>
            <a:ext cx="5994151" cy="2474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6" y="1713227"/>
            <a:ext cx="1428049" cy="1656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8530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6632"/>
            <a:ext cx="8640960" cy="1569660"/>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Nakon ovoga potrebno je podesiti jedino još vidljivost slike unutar okvira odabirom alatne trake Edit</a:t>
            </a:r>
            <a:r>
              <a:rPr lang="hr-BA" sz="2400" dirty="0">
                <a:solidFill>
                  <a:schemeClr val="bg2">
                    <a:lumMod val="50000"/>
                  </a:schemeClr>
                </a:solidFill>
                <a:latin typeface="Times New Roman" panose="02020603050405020304" pitchFamily="18" charset="0"/>
                <a:cs typeface="Times New Roman" panose="02020603050405020304" pitchFamily="18" charset="0"/>
                <a:sym typeface="Wingdings"/>
              </a:rPr>
              <a:t></a:t>
            </a:r>
            <a:r>
              <a:rPr lang="hr-BA" sz="2400" dirty="0">
                <a:solidFill>
                  <a:schemeClr val="bg2">
                    <a:lumMod val="50000"/>
                  </a:schemeClr>
                </a:solidFill>
                <a:latin typeface="Times New Roman" panose="02020603050405020304" pitchFamily="18" charset="0"/>
                <a:cs typeface="Times New Roman" panose="02020603050405020304" pitchFamily="18" charset="0"/>
              </a:rPr>
              <a:t>Free Transform i ručno podesiti vidljivost slike unutar okvira</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7560840" cy="5114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88" y="4509120"/>
            <a:ext cx="3661191" cy="392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844824"/>
            <a:ext cx="1716832" cy="190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1151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352928" cy="830997"/>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Konačan rezultat izgleda ovako:</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908720"/>
            <a:ext cx="7488832" cy="5628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883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88640"/>
            <a:ext cx="8424936" cy="1569660"/>
          </a:xfrm>
          <a:prstGeom prst="rect">
            <a:avLst/>
          </a:prstGeom>
          <a:noFill/>
        </p:spPr>
        <p:txBody>
          <a:bodyPr wrap="square" rtlCol="0">
            <a:spAutoFit/>
          </a:bodyPr>
          <a:lstStyle/>
          <a:p>
            <a:r>
              <a:rPr lang="hr-BA" sz="3200" b="1" dirty="0">
                <a:solidFill>
                  <a:schemeClr val="bg2">
                    <a:lumMod val="50000"/>
                  </a:schemeClr>
                </a:solidFill>
                <a:latin typeface="Times New Roman" panose="02020603050405020304" pitchFamily="18" charset="0"/>
                <a:cs typeface="Times New Roman" panose="02020603050405020304" pitchFamily="18" charset="0"/>
              </a:rPr>
              <a:t>Prednosti novijih verzija Adobe Photoshop-a vezano za Clipping path</a:t>
            </a:r>
            <a:endParaRPr lang="hr-BA" sz="3200" dirty="0">
              <a:solidFill>
                <a:schemeClr val="bg2">
                  <a:lumMod val="50000"/>
                </a:schemeClr>
              </a:solidFill>
              <a:latin typeface="Times New Roman" panose="02020603050405020304" pitchFamily="18" charset="0"/>
              <a:cs typeface="Times New Roman" panose="02020603050405020304" pitchFamily="18" charset="0"/>
            </a:endParaRPr>
          </a:p>
          <a:p>
            <a:endParaRPr lang="hr-BA" sz="3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95536" y="1268760"/>
            <a:ext cx="8280920" cy="1323439"/>
          </a:xfrm>
          <a:prstGeom prst="rect">
            <a:avLst/>
          </a:prstGeom>
          <a:noFill/>
        </p:spPr>
        <p:txBody>
          <a:bodyPr wrap="square" rtlCol="0">
            <a:spAutoFit/>
          </a:bodyPr>
          <a:lstStyle/>
          <a:p>
            <a:r>
              <a:rPr lang="hr-BA" sz="2000" dirty="0">
                <a:solidFill>
                  <a:schemeClr val="bg2">
                    <a:lumMod val="50000"/>
                  </a:schemeClr>
                </a:solidFill>
                <a:latin typeface="Times New Roman" panose="02020603050405020304" pitchFamily="18" charset="0"/>
                <a:cs typeface="Times New Roman" panose="02020603050405020304" pitchFamily="18" charset="0"/>
              </a:rPr>
              <a:t>Prednost novijih verzija ogleda se u tome koliko novih alata za markiranje je u posljednjim verzijama koji znatno olakšavaju i ubrzavaju taj proces. Osim alata Pen Tool tu su još i :</a:t>
            </a:r>
          </a:p>
          <a:p>
            <a:endParaRPr lang="hr-BA" sz="20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075" y="2276871"/>
            <a:ext cx="2505886" cy="814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5536" y="3212976"/>
            <a:ext cx="8424936" cy="3170099"/>
          </a:xfrm>
          <a:prstGeom prst="rect">
            <a:avLst/>
          </a:prstGeom>
          <a:noFill/>
        </p:spPr>
        <p:txBody>
          <a:bodyPr wrap="square" rtlCol="0">
            <a:spAutoFit/>
          </a:bodyPr>
          <a:lstStyle/>
          <a:p>
            <a:r>
              <a:rPr lang="hr-BA" sz="2000" b="1" dirty="0">
                <a:solidFill>
                  <a:schemeClr val="bg2">
                    <a:lumMod val="50000"/>
                  </a:schemeClr>
                </a:solidFill>
                <a:latin typeface="Times New Roman" panose="02020603050405020304" pitchFamily="18" charset="0"/>
                <a:cs typeface="Times New Roman" panose="02020603050405020304" pitchFamily="18" charset="0"/>
              </a:rPr>
              <a:t>Lasso tool </a:t>
            </a:r>
            <a:r>
              <a:rPr lang="hr-BA" sz="2000" dirty="0">
                <a:solidFill>
                  <a:schemeClr val="bg2">
                    <a:lumMod val="50000"/>
                  </a:schemeClr>
                </a:solidFill>
                <a:latin typeface="Times New Roman" panose="02020603050405020304" pitchFamily="18" charset="0"/>
                <a:cs typeface="Times New Roman" panose="02020603050405020304" pitchFamily="18" charset="0"/>
              </a:rPr>
              <a:t>služi kao slobodan odabir, kliknemo i sami crtamo koji dio ćemo obilježiti. </a:t>
            </a:r>
            <a:br>
              <a:rPr lang="hr-BA" sz="2000" dirty="0">
                <a:solidFill>
                  <a:schemeClr val="bg2">
                    <a:lumMod val="50000"/>
                  </a:schemeClr>
                </a:solidFill>
                <a:latin typeface="Times New Roman" panose="02020603050405020304" pitchFamily="18" charset="0"/>
                <a:cs typeface="Times New Roman" panose="02020603050405020304" pitchFamily="18" charset="0"/>
              </a:rPr>
            </a:br>
            <a:r>
              <a:rPr lang="hr-BA" sz="2000" b="1" dirty="0">
                <a:solidFill>
                  <a:schemeClr val="bg2">
                    <a:lumMod val="50000"/>
                  </a:schemeClr>
                </a:solidFill>
                <a:latin typeface="Times New Roman" panose="02020603050405020304" pitchFamily="18" charset="0"/>
                <a:cs typeface="Times New Roman" panose="02020603050405020304" pitchFamily="18" charset="0"/>
              </a:rPr>
              <a:t>Polygonal Lasso tool</a:t>
            </a:r>
            <a:r>
              <a:rPr lang="hr-BA" sz="2000" dirty="0">
                <a:solidFill>
                  <a:schemeClr val="bg2">
                    <a:lumMod val="50000"/>
                  </a:schemeClr>
                </a:solidFill>
                <a:latin typeface="Times New Roman" panose="02020603050405020304" pitchFamily="18" charset="0"/>
                <a:cs typeface="Times New Roman" panose="02020603050405020304" pitchFamily="18" charset="0"/>
              </a:rPr>
              <a:t> funkcionira na sličan princip samo umjesto da kliknemo i crtamo putanju, ovdje klikamo na različite tačke slike stvarajući time skup ravnih linija. </a:t>
            </a:r>
            <a:br>
              <a:rPr lang="hr-BA" sz="2000" dirty="0">
                <a:solidFill>
                  <a:schemeClr val="bg2">
                    <a:lumMod val="50000"/>
                  </a:schemeClr>
                </a:solidFill>
                <a:latin typeface="Times New Roman" panose="02020603050405020304" pitchFamily="18" charset="0"/>
                <a:cs typeface="Times New Roman" panose="02020603050405020304" pitchFamily="18" charset="0"/>
              </a:rPr>
            </a:br>
            <a:r>
              <a:rPr lang="hr-BA" sz="2000" b="1" dirty="0">
                <a:solidFill>
                  <a:schemeClr val="bg2">
                    <a:lumMod val="50000"/>
                  </a:schemeClr>
                </a:solidFill>
                <a:latin typeface="Times New Roman" panose="02020603050405020304" pitchFamily="18" charset="0"/>
                <a:cs typeface="Times New Roman" panose="02020603050405020304" pitchFamily="18" charset="0"/>
              </a:rPr>
              <a:t>Magnetic Lasso tool</a:t>
            </a:r>
            <a:r>
              <a:rPr lang="hr-BA" sz="2000" dirty="0">
                <a:solidFill>
                  <a:schemeClr val="bg2">
                    <a:lumMod val="50000"/>
                  </a:schemeClr>
                </a:solidFill>
                <a:latin typeface="Times New Roman" panose="02020603050405020304" pitchFamily="18" charset="0"/>
                <a:cs typeface="Times New Roman" panose="02020603050405020304" pitchFamily="18" charset="0"/>
              </a:rPr>
              <a:t> je koristan alat za selektovanje oblika koji imaju jasno vidljive i istaknute </a:t>
            </a:r>
            <a:r>
              <a:rPr lang="hr-BA" sz="2000" dirty="0" smtClean="0">
                <a:solidFill>
                  <a:schemeClr val="bg2">
                    <a:lumMod val="50000"/>
                  </a:schemeClr>
                </a:solidFill>
                <a:latin typeface="Times New Roman" panose="02020603050405020304" pitchFamily="18" charset="0"/>
                <a:cs typeface="Times New Roman" panose="02020603050405020304" pitchFamily="18" charset="0"/>
              </a:rPr>
              <a:t>rubove</a:t>
            </a:r>
            <a:r>
              <a:rPr lang="hr-BA" sz="2000" dirty="0">
                <a:solidFill>
                  <a:schemeClr val="bg2">
                    <a:lumMod val="50000"/>
                  </a:schemeClr>
                </a:solidFill>
                <a:latin typeface="Times New Roman" panose="02020603050405020304" pitchFamily="18" charset="0"/>
                <a:cs typeface="Times New Roman" panose="02020603050405020304" pitchFamily="18" charset="0"/>
              </a:rPr>
              <a:t>. Kliknemo i vučemo po rubu oblika koji želimo obilježiti. "Pametni" sistem će poprilično kvalitetno raspoznati šta treba selektirati.</a:t>
            </a:r>
          </a:p>
          <a:p>
            <a:endParaRPr lang="hr-BA" sz="2000"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7044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3726960" cy="788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520" y="1196752"/>
            <a:ext cx="8424936" cy="2246769"/>
          </a:xfrm>
          <a:prstGeom prst="rect">
            <a:avLst/>
          </a:prstGeom>
          <a:noFill/>
        </p:spPr>
        <p:txBody>
          <a:bodyPr wrap="square" rtlCol="0">
            <a:spAutoFit/>
          </a:bodyPr>
          <a:lstStyle/>
          <a:p>
            <a:r>
              <a:rPr lang="hr-BA" sz="2000" b="1" dirty="0">
                <a:solidFill>
                  <a:schemeClr val="bg2">
                    <a:lumMod val="50000"/>
                  </a:schemeClr>
                </a:solidFill>
                <a:latin typeface="Times New Roman" panose="02020603050405020304" pitchFamily="18" charset="0"/>
                <a:cs typeface="Times New Roman" panose="02020603050405020304" pitchFamily="18" charset="0"/>
              </a:rPr>
              <a:t>Magic Wand tool</a:t>
            </a:r>
            <a:r>
              <a:rPr lang="hr-BA" sz="2000" dirty="0">
                <a:solidFill>
                  <a:schemeClr val="bg2">
                    <a:lumMod val="50000"/>
                  </a:schemeClr>
                </a:solidFill>
                <a:latin typeface="Times New Roman" panose="02020603050405020304" pitchFamily="18" charset="0"/>
                <a:cs typeface="Times New Roman" panose="02020603050405020304" pitchFamily="18" charset="0"/>
              </a:rPr>
              <a:t> - Ovaj alat omogućava vam da selektujete (odaberete) određeni dio slike ovisno o njihovim bojama. Kliknite na jedan dio slike i alat vam obilježi jedan dio slike sa varijacijama te boje. Ovaj alat ima jednu ključnu postavku a to je tolerancija (Tolerance). Mijenjanjem tolerancije direktno se mijenja selekcija. Toleranciju možete staviti od 0 do 255. Veća tolerancija znači da će obilježiti veći spektar boja.</a:t>
            </a:r>
          </a:p>
          <a:p>
            <a:endParaRPr lang="hr-BA" sz="20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249" y="3174430"/>
            <a:ext cx="803044" cy="686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51520" y="3861048"/>
            <a:ext cx="8640960" cy="1938992"/>
          </a:xfrm>
          <a:prstGeom prst="rect">
            <a:avLst/>
          </a:prstGeom>
          <a:noFill/>
        </p:spPr>
        <p:txBody>
          <a:bodyPr wrap="square" rtlCol="0">
            <a:spAutoFit/>
          </a:bodyPr>
          <a:lstStyle/>
          <a:p>
            <a:r>
              <a:rPr lang="hr-BA" sz="2000" b="1" dirty="0">
                <a:solidFill>
                  <a:schemeClr val="bg2">
                    <a:lumMod val="50000"/>
                  </a:schemeClr>
                </a:solidFill>
                <a:latin typeface="Times New Roman" panose="02020603050405020304" pitchFamily="18" charset="0"/>
                <a:cs typeface="Times New Roman" panose="02020603050405020304" pitchFamily="18" charset="0"/>
              </a:rPr>
              <a:t>Crop tool</a:t>
            </a:r>
            <a:r>
              <a:rPr lang="hr-BA" sz="2000" dirty="0">
                <a:solidFill>
                  <a:schemeClr val="bg2">
                    <a:lumMod val="50000"/>
                  </a:schemeClr>
                </a:solidFill>
                <a:latin typeface="Times New Roman" panose="02020603050405020304" pitchFamily="18" charset="0"/>
                <a:cs typeface="Times New Roman" panose="02020603050405020304" pitchFamily="18" charset="0"/>
              </a:rPr>
              <a:t> - Ovim alatom selektujete jedan dio slike pritom odbacujući sve ostalo. </a:t>
            </a:r>
            <a:r>
              <a:rPr lang="hr-BA" sz="2000" dirty="0" smtClean="0">
                <a:solidFill>
                  <a:schemeClr val="bg2">
                    <a:lumMod val="50000"/>
                  </a:schemeClr>
                </a:solidFill>
                <a:latin typeface="Times New Roman" panose="02020603050405020304" pitchFamily="18" charset="0"/>
                <a:cs typeface="Times New Roman" panose="02020603050405020304" pitchFamily="18" charset="0"/>
              </a:rPr>
              <a:t>Ukoliko </a:t>
            </a:r>
            <a:r>
              <a:rPr lang="hr-BA" sz="2000" dirty="0">
                <a:solidFill>
                  <a:schemeClr val="bg2">
                    <a:lumMod val="50000"/>
                  </a:schemeClr>
                </a:solidFill>
                <a:latin typeface="Times New Roman" panose="02020603050405020304" pitchFamily="18" charset="0"/>
                <a:cs typeface="Times New Roman" panose="02020603050405020304" pitchFamily="18" charset="0"/>
              </a:rPr>
              <a:t>npr. imate svoju sliku sa prijateljima, a iz te slike samo želite izvući sliku vašeg lica, u tom slučaju možete koristiti crop tool kojim obilježite željeni dio slike, i nakon što prihvatite promjene, crop tool za vas ukloni sve ostalo što nije bilo obilježeno.</a:t>
            </a:r>
          </a:p>
          <a:p>
            <a:endParaRPr lang="hr-BA" sz="2000"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87878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16632"/>
            <a:ext cx="8136904" cy="1323439"/>
          </a:xfrm>
          <a:prstGeom prst="rect">
            <a:avLst/>
          </a:prstGeom>
          <a:noFill/>
        </p:spPr>
        <p:txBody>
          <a:bodyPr wrap="square" rtlCol="0">
            <a:spAutoFit/>
          </a:bodyPr>
          <a:lstStyle/>
          <a:p>
            <a:pPr algn="ctr"/>
            <a:r>
              <a:rPr lang="hr-BA" sz="4000" b="1" dirty="0" smtClean="0">
                <a:solidFill>
                  <a:schemeClr val="bg2">
                    <a:lumMod val="50000"/>
                  </a:schemeClr>
                </a:solidFill>
                <a:latin typeface="Times New Roman" panose="02020603050405020304" pitchFamily="18" charset="0"/>
                <a:cs typeface="Times New Roman" panose="02020603050405020304" pitchFamily="18" charset="0"/>
              </a:rPr>
              <a:t>Zaključak:</a:t>
            </a:r>
            <a:endParaRPr lang="hr-BA" sz="4000" dirty="0">
              <a:solidFill>
                <a:schemeClr val="bg2">
                  <a:lumMod val="50000"/>
                </a:schemeClr>
              </a:solidFill>
              <a:latin typeface="Times New Roman" panose="02020603050405020304" pitchFamily="18" charset="0"/>
              <a:cs typeface="Times New Roman" panose="02020603050405020304" pitchFamily="18" charset="0"/>
            </a:endParaRPr>
          </a:p>
          <a:p>
            <a:pPr algn="ctr"/>
            <a:endParaRPr lang="hr-BA" sz="4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67544" y="1196752"/>
            <a:ext cx="8064896" cy="3785652"/>
          </a:xfrm>
          <a:prstGeom prst="rect">
            <a:avLst/>
          </a:prstGeom>
          <a:noFill/>
        </p:spPr>
        <p:txBody>
          <a:bodyPr wrap="square" rtlCol="0">
            <a:spAutoFit/>
          </a:bodyPr>
          <a:lstStyle/>
          <a:p>
            <a:r>
              <a:rPr lang="hr-BA" sz="2400" dirty="0">
                <a:solidFill>
                  <a:schemeClr val="bg2">
                    <a:lumMod val="50000"/>
                  </a:schemeClr>
                </a:solidFill>
                <a:latin typeface="Times New Roman" panose="02020603050405020304" pitchFamily="18" charset="0"/>
                <a:cs typeface="Times New Roman" panose="02020603050405020304" pitchFamily="18" charset="0"/>
              </a:rPr>
              <a:t>Danas se clipping path može izvesti u mnogim softverima, na primjer, Photoshop, Illustrator, InDesign, Corel Draw itd. Najveću primjenu nalazi kod uklanjanja pozadina ili uređivanja slika u foto industriji, a realizira se pomoću raznih alata u Photoshopu. U današnjem svijetu, mnogi pojedinci i tvrtke trebaju clipping path usluge. Posebnu namjenu nalaze pri izradi digitalnih fotografija u fotografskim radnjama , pri izradi kataloga tvrtki, reklamnih agencija, fotografskih studija, časopisa , novina, izrade web stranica i grafičkog dizajna .  </a:t>
            </a:r>
          </a:p>
          <a:p>
            <a:endParaRPr lang="hr-BA" sz="2400"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6737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88640"/>
            <a:ext cx="8280920" cy="1323439"/>
          </a:xfrm>
          <a:prstGeom prst="rect">
            <a:avLst/>
          </a:prstGeom>
          <a:noFill/>
        </p:spPr>
        <p:txBody>
          <a:bodyPr wrap="square" rtlCol="0">
            <a:spAutoFit/>
          </a:bodyPr>
          <a:lstStyle/>
          <a:p>
            <a:pPr algn="ctr"/>
            <a:r>
              <a:rPr lang="hr-BA" sz="4000" b="1" dirty="0">
                <a:solidFill>
                  <a:schemeClr val="bg2">
                    <a:lumMod val="50000"/>
                  </a:schemeClr>
                </a:solidFill>
                <a:latin typeface="Times New Roman" panose="02020603050405020304" pitchFamily="18" charset="0"/>
                <a:cs typeface="Times New Roman" panose="02020603050405020304" pitchFamily="18" charset="0"/>
              </a:rPr>
              <a:t>Literatura:</a:t>
            </a:r>
            <a:endParaRPr lang="hr-BA" sz="4000" dirty="0">
              <a:solidFill>
                <a:schemeClr val="bg2">
                  <a:lumMod val="50000"/>
                </a:schemeClr>
              </a:solidFill>
              <a:latin typeface="Times New Roman" panose="02020603050405020304" pitchFamily="18" charset="0"/>
              <a:cs typeface="Times New Roman" panose="02020603050405020304" pitchFamily="18" charset="0"/>
            </a:endParaRPr>
          </a:p>
          <a:p>
            <a:pPr algn="ctr"/>
            <a:endParaRPr lang="hr-BA" sz="4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23528" y="1268760"/>
            <a:ext cx="8568952" cy="4524315"/>
          </a:xfrm>
          <a:prstGeom prst="rect">
            <a:avLst/>
          </a:prstGeom>
          <a:noFill/>
        </p:spPr>
        <p:txBody>
          <a:bodyPr wrap="square" rtlCol="0">
            <a:spAutoFit/>
          </a:bodyPr>
          <a:lstStyle/>
          <a:p>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2"/>
              </a:rPr>
              <a:t>http://www.dummies.com/how-to/content/create-clipping-paths-in-photoshop-cs5.html</a:t>
            </a:r>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3"/>
              </a:rPr>
              <a:t>http://www.photoshopessentials.com/basics/clipping-masks-essentials/</a:t>
            </a:r>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4"/>
              </a:rPr>
              <a:t>http://www.istockphoto.com/article_view.php?ID=89</a:t>
            </a:r>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5"/>
              </a:rPr>
              <a:t>http://web.simmons.edu/~commlab/resources/guides/clipping-path/</a:t>
            </a:r>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6"/>
              </a:rPr>
              <a:t>http://</a:t>
            </a:r>
            <a:r>
              <a:rPr lang="hr-BA" sz="24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6"/>
              </a:rPr>
              <a:t>www.am.unze.ba/pzi/2011/Mirnesa%20Pajic/index.html</a:t>
            </a:r>
            <a:r>
              <a:rPr lang="hr-BA" sz="24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7"/>
              </a:rPr>
              <a:t>http://www.clippingpathspecialist.com/</a:t>
            </a:r>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hr-BA" sz="24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7"/>
              </a:rPr>
              <a:t>http</a:t>
            </a:r>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hlinkClick r:id="rId7"/>
              </a:rPr>
              <a:t>://www.clippingpathspecialist.com/</a:t>
            </a:r>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hr-BA" sz="2400" b="1" dirty="0" smtClean="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Slike </a:t>
            </a:r>
            <a:r>
              <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napravljene pomoću Free Screenshot Capture</a:t>
            </a:r>
          </a:p>
          <a:p>
            <a:endParaRPr lang="hr-BA" sz="24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5004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4104</TotalTime>
  <Words>846</Words>
  <Application>Microsoft Office PowerPoint</Application>
  <PresentationFormat>On-screen Show (4:3)</PresentationFormat>
  <Paragraphs>58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Student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Julijana</dc:creator>
  <cp:lastModifiedBy>Julijana</cp:lastModifiedBy>
  <cp:revision>18</cp:revision>
  <dcterms:created xsi:type="dcterms:W3CDTF">2015-01-10T17:31:50Z</dcterms:created>
  <dcterms:modified xsi:type="dcterms:W3CDTF">2015-01-13T13:57:14Z</dcterms:modified>
</cp:coreProperties>
</file>